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8" r:id="rId3"/>
    <p:sldId id="257" r:id="rId5"/>
    <p:sldId id="266" r:id="rId6"/>
    <p:sldId id="267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50"/>
  </p:normalViewPr>
  <p:slideViewPr>
    <p:cSldViewPr snapToGrid="0">
      <p:cViewPr varScale="1">
        <p:scale>
          <a:sx n="120" d="100"/>
          <a:sy n="120" d="100"/>
        </p:scale>
        <p:origin x="200" y="824"/>
      </p:cViewPr>
      <p:guideLst>
        <p:guide orient="horz" pos="1685"/>
        <p:guide pos="287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GIF>
</file>

<file path=ppt/media/image4.GIF>
</file>

<file path=ppt/media/image5.jpeg>
</file>

<file path=ppt/media/image6.GIF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415e73cf3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415e73cf3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GIF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1"/>
          <a:srcRect t="7461"/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521059" y="684471"/>
            <a:ext cx="8101882" cy="3774558"/>
          </a:xfrm>
          <a:prstGeom prst="rect">
            <a:avLst/>
          </a:prstGeom>
          <a:solidFill>
            <a:schemeClr val="tx1">
              <a:alpha val="37579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" name="Google Shape;57;p13"/>
          <p:cNvSpPr txBox="1"/>
          <p:nvPr/>
        </p:nvSpPr>
        <p:spPr>
          <a:xfrm>
            <a:off x="6380575" y="4640250"/>
            <a:ext cx="2662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2"/>
                </a:solidFill>
              </a:rPr>
              <a:t>https://en.wikipedia.org/wiki/Extinction_event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734060" y="1395730"/>
            <a:ext cx="7887970" cy="144653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00" b="1" dirty="0">
                <a:solidFill>
                  <a:schemeClr val="lt1"/>
                </a:solidFill>
                <a:latin typeface="Sylfaen" panose="010A0502050306030303" charset="0"/>
                <a:cs typeface="Sylfaen" panose="010A0502050306030303" charset="0"/>
              </a:rPr>
              <a:t>Did you know that we are more than </a:t>
            </a:r>
            <a:r>
              <a:rPr lang="en-GB" sz="3600" b="1" dirty="0">
                <a:solidFill>
                  <a:schemeClr val="accent6"/>
                </a:solidFill>
                <a:latin typeface="Sylfaen" panose="010A0502050306030303" charset="0"/>
                <a:cs typeface="Sylfaen" panose="010A0502050306030303" charset="0"/>
              </a:rPr>
              <a:t>half-way </a:t>
            </a:r>
            <a:r>
              <a:rPr lang="en-GB" sz="2800" b="1" dirty="0">
                <a:solidFill>
                  <a:schemeClr val="lt1"/>
                </a:solidFill>
                <a:latin typeface="Sylfaen" panose="010A0502050306030303" charset="0"/>
                <a:cs typeface="Sylfaen" panose="010A0502050306030303" charset="0"/>
              </a:rPr>
              <a:t>towards our next </a:t>
            </a:r>
            <a:r>
              <a:rPr lang="en-GB" sz="3600" b="1" dirty="0">
                <a:solidFill>
                  <a:schemeClr val="accent6"/>
                </a:solidFill>
                <a:latin typeface="Sylfaen" panose="010A0502050306030303" charset="0"/>
                <a:cs typeface="Sylfaen" panose="010A0502050306030303" charset="0"/>
              </a:rPr>
              <a:t>mass extinction </a:t>
            </a:r>
            <a:r>
              <a:rPr lang="en-GB" sz="2800" b="1" dirty="0">
                <a:solidFill>
                  <a:schemeClr val="lt1"/>
                </a:solidFill>
                <a:latin typeface="Sylfaen" panose="010A0502050306030303" charset="0"/>
                <a:cs typeface="Sylfaen" panose="010A0502050306030303" charset="0"/>
              </a:rPr>
              <a:t>event?</a:t>
            </a:r>
            <a:endParaRPr lang="en-GB" sz="2800" b="1" dirty="0">
              <a:solidFill>
                <a:schemeClr val="lt1"/>
              </a:solidFill>
              <a:latin typeface="Sylfaen" panose="010A0502050306030303" charset="0"/>
              <a:cs typeface="Sylfaen" panose="010A0502050306030303" charset="0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1037590" y="2961005"/>
            <a:ext cx="7154545" cy="79248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en-US" sz="2400">
                <a:solidFill>
                  <a:schemeClr val="accent6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by Monika Radominska &amp; Mar Sánchez</a:t>
            </a:r>
            <a:endParaRPr lang="en-GB" altLang="en-US" sz="2400">
              <a:solidFill>
                <a:schemeClr val="accent6"/>
              </a:solidFill>
              <a:latin typeface="Sylfaen" panose="010A0502050306030303" charset="0"/>
              <a:cs typeface="Sylfaen" panose="010A0502050306030303" charset="0"/>
              <a:sym typeface="+mn-ea"/>
            </a:endParaRPr>
          </a:p>
        </p:txBody>
      </p:sp>
      <p:grpSp>
        <p:nvGrpSpPr>
          <p:cNvPr id="5816" name="Google Shape;5816;p75"/>
          <p:cNvGrpSpPr/>
          <p:nvPr/>
        </p:nvGrpSpPr>
        <p:grpSpPr>
          <a:xfrm>
            <a:off x="1680606" y="3119157"/>
            <a:ext cx="355218" cy="279880"/>
            <a:chOff x="5629975" y="3255775"/>
            <a:chExt cx="504500" cy="397500"/>
          </a:xfrm>
        </p:grpSpPr>
        <p:sp>
          <p:nvSpPr>
            <p:cNvPr id="5817" name="Google Shape;5817;p75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8" name="Google Shape;5818;p75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9" name="Google Shape;5819;p75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0" name="Google Shape;5820;p75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1" name="Google Shape;5821;p75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" name="Google Shape;5816;p75"/>
          <p:cNvGrpSpPr/>
          <p:nvPr/>
        </p:nvGrpSpPr>
        <p:grpSpPr>
          <a:xfrm>
            <a:off x="7263526" y="3119157"/>
            <a:ext cx="355218" cy="279880"/>
            <a:chOff x="5629975" y="3255775"/>
            <a:chExt cx="504500" cy="397500"/>
          </a:xfrm>
        </p:grpSpPr>
        <p:sp>
          <p:nvSpPr>
            <p:cNvPr id="3" name="Google Shape;5817;p75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" name="Google Shape;5818;p75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" name="Google Shape;5819;p75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" name="Google Shape;5820;p75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" name="Google Shape;5821;p75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01"/>
          <p:cNvPicPr/>
          <p:nvPr/>
        </p:nvPicPr>
        <p:blipFill>
          <a:blip r:embed="rId1"/>
          <a:stretch>
            <a:fillRect/>
          </a:stretch>
        </p:blipFill>
        <p:spPr>
          <a:xfrm>
            <a:off x="-144145" y="0"/>
            <a:ext cx="10525760" cy="52857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Google Shape;55;p13"/>
          <p:cNvSpPr/>
          <p:nvPr/>
        </p:nvSpPr>
        <p:spPr>
          <a:xfrm>
            <a:off x="521059" y="684471"/>
            <a:ext cx="8101882" cy="3774558"/>
          </a:xfrm>
          <a:prstGeom prst="rect">
            <a:avLst/>
          </a:prstGeom>
          <a:solidFill>
            <a:schemeClr val="tx1">
              <a:alpha val="37579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927100" y="857885"/>
            <a:ext cx="7191375" cy="2342515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en-US" sz="2000">
                <a:solidFill>
                  <a:schemeClr val="bg1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“A </a:t>
            </a:r>
            <a:r>
              <a:rPr lang="en-GB" altLang="en-US" sz="2400" b="1">
                <a:solidFill>
                  <a:schemeClr val="accent6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mass extinction event</a:t>
            </a:r>
            <a:r>
              <a:rPr lang="en-GB" altLang="en-US" sz="2000">
                <a:solidFill>
                  <a:schemeClr val="bg1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, any circumstance that results in the </a:t>
            </a:r>
            <a:r>
              <a:rPr lang="en-GB" altLang="en-US" sz="2400" b="1">
                <a:solidFill>
                  <a:schemeClr val="accent6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loss</a:t>
            </a:r>
            <a:r>
              <a:rPr lang="en-GB" altLang="en-US" sz="2000">
                <a:solidFill>
                  <a:schemeClr val="bg1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 of a significant portion of Earth’s </a:t>
            </a:r>
            <a:r>
              <a:rPr lang="en-GB" altLang="en-US" sz="2400" b="1">
                <a:solidFill>
                  <a:schemeClr val="accent6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living species</a:t>
            </a:r>
            <a:r>
              <a:rPr lang="en-GB" altLang="en-US" sz="2000">
                <a:solidFill>
                  <a:schemeClr val="bg1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 across a </a:t>
            </a:r>
            <a:r>
              <a:rPr lang="en-GB" altLang="en-US" sz="2400" b="1">
                <a:solidFill>
                  <a:schemeClr val="accent6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wide geographic area</a:t>
            </a:r>
            <a:r>
              <a:rPr lang="en-GB" altLang="en-US" sz="2000">
                <a:solidFill>
                  <a:schemeClr val="bg1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 within a relatively </a:t>
            </a:r>
            <a:r>
              <a:rPr lang="en-GB" altLang="en-US" sz="2400" b="1">
                <a:solidFill>
                  <a:schemeClr val="accent6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short period</a:t>
            </a:r>
            <a:r>
              <a:rPr lang="en-GB" altLang="en-US" sz="2000">
                <a:solidFill>
                  <a:schemeClr val="bg1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 of geologic time”</a:t>
            </a:r>
            <a:endParaRPr lang="en-GB" altLang="en-US" sz="2000" b="1" dirty="0">
              <a:solidFill>
                <a:schemeClr val="bg1"/>
              </a:solidFill>
              <a:latin typeface="Sylfaen" panose="010A0502050306030303" charset="0"/>
              <a:cs typeface="Sylfaen" panose="010A0502050306030303" charset="0"/>
              <a:sym typeface="+mn-ea"/>
            </a:endParaRPr>
          </a:p>
        </p:txBody>
      </p:sp>
      <p:pic>
        <p:nvPicPr>
          <p:cNvPr id="7" name="Picture 6" descr="crashing-to-earth-meteor-showers1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870" y="2856865"/>
            <a:ext cx="2868930" cy="1602105"/>
          </a:xfrm>
          <a:prstGeom prst="rect">
            <a:avLst/>
          </a:prstGeom>
        </p:spPr>
      </p:pic>
      <p:pic>
        <p:nvPicPr>
          <p:cNvPr id="103" name="Picture 102"/>
          <p:cNvPicPr/>
          <p:nvPr/>
        </p:nvPicPr>
        <p:blipFill>
          <a:blip r:embed="rId3"/>
          <a:stretch>
            <a:fillRect/>
          </a:stretch>
        </p:blipFill>
        <p:spPr>
          <a:xfrm>
            <a:off x="4959985" y="2858770"/>
            <a:ext cx="3051175" cy="16002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endParaRPr lang="en-GB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107" name="Picture 106"/>
          <p:cNvPicPr/>
          <p:nvPr/>
        </p:nvPicPr>
        <p:blipFill>
          <a:blip r:embed="rId1"/>
          <a:stretch>
            <a:fillRect/>
          </a:stretch>
        </p:blipFill>
        <p:spPr>
          <a:xfrm>
            <a:off x="-164465" y="0"/>
            <a:ext cx="9631680" cy="5340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Google Shape;55;p13"/>
          <p:cNvSpPr/>
          <p:nvPr/>
        </p:nvSpPr>
        <p:spPr>
          <a:xfrm>
            <a:off x="521059" y="684471"/>
            <a:ext cx="8101882" cy="3774558"/>
          </a:xfrm>
          <a:prstGeom prst="rect">
            <a:avLst/>
          </a:prstGeom>
          <a:solidFill>
            <a:schemeClr val="tx1">
              <a:alpha val="37579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Picture 7" descr="lion-attack-lion-crocodi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215" y="1199515"/>
            <a:ext cx="4899025" cy="27438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endParaRPr lang="en-GB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108" name="Picture 10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-419735"/>
            <a:ext cx="9143365" cy="58762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Google Shape;55;p13"/>
          <p:cNvSpPr/>
          <p:nvPr/>
        </p:nvSpPr>
        <p:spPr>
          <a:xfrm>
            <a:off x="648059" y="811471"/>
            <a:ext cx="8101882" cy="3774558"/>
          </a:xfrm>
          <a:prstGeom prst="rect">
            <a:avLst/>
          </a:prstGeom>
          <a:solidFill>
            <a:schemeClr val="tx1">
              <a:alpha val="41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63;p14"/>
          <p:cNvSpPr txBox="1">
            <a:spLocks noGrp="1"/>
          </p:cNvSpPr>
          <p:nvPr/>
        </p:nvSpPr>
        <p:spPr>
          <a:xfrm>
            <a:off x="915035" y="638175"/>
            <a:ext cx="3334385" cy="3629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en-US" b="1">
                <a:solidFill>
                  <a:schemeClr val="accent5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Human impacts:</a:t>
            </a:r>
            <a:endParaRPr lang="en-GB" altLang="en-US" b="1">
              <a:solidFill>
                <a:schemeClr val="accent5"/>
              </a:solidFill>
              <a:latin typeface="Sylfaen" panose="010A0502050306030303" charset="0"/>
              <a:cs typeface="Sylfaen" panose="010A0502050306030303" charset="0"/>
              <a:sym typeface="+mn-ea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en-US" sz="2400">
                <a:solidFill>
                  <a:schemeClr val="bg1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   </a:t>
            </a:r>
            <a:r>
              <a:rPr lang="en-GB" altLang="en-US" sz="2400" dirty="0">
                <a:solidFill>
                  <a:schemeClr val="bg1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destruction of habitats</a:t>
            </a:r>
            <a:endParaRPr lang="en-GB" altLang="en-US" sz="2400" dirty="0">
              <a:solidFill>
                <a:schemeClr val="bg1"/>
              </a:solidFill>
              <a:latin typeface="Sylfaen" panose="010A0502050306030303" charset="0"/>
              <a:cs typeface="Sylfaen" panose="010A0502050306030303" charset="0"/>
              <a:sym typeface="+mn-ea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altLang="en-US" sz="2400" dirty="0">
                <a:solidFill>
                  <a:schemeClr val="bg1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   overexploitation</a:t>
            </a:r>
            <a:endParaRPr lang="en-GB" altLang="en-US" sz="2400" dirty="0">
              <a:solidFill>
                <a:schemeClr val="bg1"/>
              </a:solidFill>
              <a:latin typeface="Sylfaen" panose="010A0502050306030303" charset="0"/>
              <a:cs typeface="Sylfaen" panose="010A0502050306030303" charset="0"/>
              <a:sym typeface="+mn-ea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altLang="en-US" sz="2400" dirty="0">
                <a:solidFill>
                  <a:schemeClr val="bg1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   climate change</a:t>
            </a:r>
            <a:endParaRPr lang="en-GB" altLang="en-US" sz="2400" dirty="0">
              <a:solidFill>
                <a:schemeClr val="bg1"/>
              </a:solidFill>
              <a:latin typeface="Sylfaen" panose="010A0502050306030303" charset="0"/>
              <a:cs typeface="Sylfaen" panose="010A0502050306030303" charset="0"/>
              <a:sym typeface="+mn-ea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altLang="en-US" sz="2400" dirty="0">
                <a:solidFill>
                  <a:schemeClr val="bg1"/>
                </a:solidFill>
                <a:latin typeface="Sylfaen" panose="010A0502050306030303" charset="0"/>
                <a:cs typeface="Sylfaen" panose="010A0502050306030303" charset="0"/>
                <a:sym typeface="+mn-ea"/>
              </a:rPr>
              <a:t>   nitrogen pollution</a:t>
            </a:r>
            <a:endParaRPr lang="en-GB" altLang="en-US" sz="2400" dirty="0">
              <a:solidFill>
                <a:schemeClr val="bg1"/>
              </a:solidFill>
              <a:latin typeface="Sylfaen" panose="010A0502050306030303" charset="0"/>
              <a:cs typeface="Sylfaen" panose="010A0502050306030303" charset="0"/>
              <a:sym typeface="+mn-ea"/>
            </a:endParaRPr>
          </a:p>
        </p:txBody>
      </p:sp>
      <p:grpSp>
        <p:nvGrpSpPr>
          <p:cNvPr id="634" name="Google Shape;634;p42"/>
          <p:cNvGrpSpPr/>
          <p:nvPr/>
        </p:nvGrpSpPr>
        <p:grpSpPr>
          <a:xfrm>
            <a:off x="4199890" y="955040"/>
            <a:ext cx="4222750" cy="2335530"/>
            <a:chOff x="233350" y="949250"/>
            <a:chExt cx="7137300" cy="3802300"/>
          </a:xfrm>
        </p:grpSpPr>
        <p:sp>
          <p:nvSpPr>
            <p:cNvPr id="635" name="Google Shape;635;p42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" name="Google Shape;636;p42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" name="Google Shape;637;p42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" name="Google Shape;638;p42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" name="Google Shape;639;p42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" name="Google Shape;640;p42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" name="Google Shape;641;p42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" name="Google Shape;659;p42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0" name="Google Shape;660;p42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2" name="Google Shape;662;p42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42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42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42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42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42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42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42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0" name="Google Shape;670;p42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1" name="Google Shape;671;p42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42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42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42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42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42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42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42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9" name="Google Shape;679;p42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0" name="Google Shape;680;p42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42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42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42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42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42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840" name="Google Shape;5840;p75"/>
          <p:cNvGrpSpPr/>
          <p:nvPr/>
        </p:nvGrpSpPr>
        <p:grpSpPr>
          <a:xfrm rot="0">
            <a:off x="857076" y="2852920"/>
            <a:ext cx="311899" cy="339253"/>
            <a:chOff x="2104275" y="3806450"/>
            <a:chExt cx="442975" cy="481825"/>
          </a:xfrm>
          <a:solidFill>
            <a:schemeClr val="accent5"/>
          </a:solidFill>
        </p:grpSpPr>
        <p:sp>
          <p:nvSpPr>
            <p:cNvPr id="5841" name="Google Shape;5841;p75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2" name="Google Shape;5842;p75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062" name="Google Shape;8062;p80"/>
          <p:cNvGrpSpPr/>
          <p:nvPr/>
        </p:nvGrpSpPr>
        <p:grpSpPr>
          <a:xfrm>
            <a:off x="847725" y="2367915"/>
            <a:ext cx="328295" cy="280035"/>
            <a:chOff x="-21322300" y="4077125"/>
            <a:chExt cx="307200" cy="285925"/>
          </a:xfrm>
          <a:solidFill>
            <a:schemeClr val="accent5"/>
          </a:solidFill>
        </p:grpSpPr>
        <p:sp>
          <p:nvSpPr>
            <p:cNvPr id="8063" name="Google Shape;8063;p80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4" name="Google Shape;8064;p80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5" name="Google Shape;8065;p80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6" name="Google Shape;8066;p80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7" name="Google Shape;8067;p80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8" name="Google Shape;8068;p80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9" name="Google Shape;8069;p80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0" name="Google Shape;8070;p80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1" name="Google Shape;8071;p80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2" name="Google Shape;8072;p80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3" name="Google Shape;8073;p80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74" name="Google Shape;8074;p80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142" name="Google Shape;8142;p80"/>
          <p:cNvGrpSpPr/>
          <p:nvPr/>
        </p:nvGrpSpPr>
        <p:grpSpPr>
          <a:xfrm>
            <a:off x="863600" y="1383665"/>
            <a:ext cx="329565" cy="342265"/>
            <a:chOff x="-20946600" y="3317850"/>
            <a:chExt cx="304825" cy="304050"/>
          </a:xfrm>
          <a:solidFill>
            <a:schemeClr val="accent5"/>
          </a:solidFill>
        </p:grpSpPr>
        <p:sp>
          <p:nvSpPr>
            <p:cNvPr id="8143" name="Google Shape;8143;p80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4" name="Google Shape;8144;p80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5" name="Google Shape;8145;p80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822" name="Google Shape;5822;p75"/>
          <p:cNvGrpSpPr/>
          <p:nvPr/>
        </p:nvGrpSpPr>
        <p:grpSpPr>
          <a:xfrm>
            <a:off x="838649" y="1913398"/>
            <a:ext cx="340256" cy="279669"/>
            <a:chOff x="6234950" y="3255925"/>
            <a:chExt cx="483250" cy="397200"/>
          </a:xfrm>
          <a:solidFill>
            <a:schemeClr val="accent5"/>
          </a:solidFill>
        </p:grpSpPr>
        <p:sp>
          <p:nvSpPr>
            <p:cNvPr id="5823" name="Google Shape;5823;p75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4" name="Google Shape;5824;p75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5" name="Google Shape;5825;p75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6" name="Google Shape;5826;p75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7" name="Google Shape;5827;p75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8" name="Google Shape;5828;p75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06" name="Picture 105"/>
          <p:cNvPicPr/>
          <p:nvPr/>
        </p:nvPicPr>
        <p:blipFill>
          <a:blip r:embed="rId2"/>
          <a:stretch>
            <a:fillRect/>
          </a:stretch>
        </p:blipFill>
        <p:spPr>
          <a:xfrm>
            <a:off x="1503680" y="2752090"/>
            <a:ext cx="6101080" cy="31381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8" name="Right Brace 37"/>
          <p:cNvSpPr/>
          <p:nvPr/>
        </p:nvSpPr>
        <p:spPr>
          <a:xfrm rot="16200000">
            <a:off x="2628265" y="3232785"/>
            <a:ext cx="376555" cy="994410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GB" altLang="en-US"/>
          </a:p>
        </p:txBody>
      </p:sp>
      <p:sp>
        <p:nvSpPr>
          <p:cNvPr id="39" name="Right Brace 38"/>
          <p:cNvSpPr/>
          <p:nvPr/>
        </p:nvSpPr>
        <p:spPr>
          <a:xfrm rot="16200000">
            <a:off x="6134735" y="3232785"/>
            <a:ext cx="376555" cy="994410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GB" altLang="en-US"/>
          </a:p>
        </p:txBody>
      </p:sp>
      <p:sp>
        <p:nvSpPr>
          <p:cNvPr id="40" name="Right Brace 39"/>
          <p:cNvSpPr/>
          <p:nvPr/>
        </p:nvSpPr>
        <p:spPr>
          <a:xfrm rot="16200000">
            <a:off x="4373880" y="2987040"/>
            <a:ext cx="376555" cy="1487170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GB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648335" y="4585970"/>
            <a:ext cx="8101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GB" altLang="en-US" sz="1200">
                <a:solidFill>
                  <a:schemeClr val="bg2">
                    <a:lumMod val="40000"/>
                    <a:lumOff val="60000"/>
                  </a:schemeClr>
                </a:solidFill>
                <a:latin typeface="Sylfaen" panose="010A0502050306030303" charset="0"/>
                <a:cs typeface="Sylfaen" panose="010A0502050306030303" charset="0"/>
              </a:rPr>
              <a:t>IUCN - The international Union for Conservation of Species</a:t>
            </a:r>
            <a:endParaRPr lang="en-GB" altLang="en-US" sz="1200">
              <a:solidFill>
                <a:schemeClr val="bg2">
                  <a:lumMod val="40000"/>
                  <a:lumOff val="60000"/>
                </a:schemeClr>
              </a:solidFill>
              <a:latin typeface="Sylfaen" panose="010A0502050306030303" charset="0"/>
              <a:cs typeface="Sylfaen" panose="010A0502050306030303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0" grpId="0" animBg="1"/>
      <p:bldP spid="39" grpId="0" animBg="1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517</Words>
  <Application>WPS Presentation</Application>
  <PresentationFormat>Presentación en pantalla (16:9)</PresentationFormat>
  <Paragraphs>16</Paragraphs>
  <Slides>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Arial</vt:lpstr>
      <vt:lpstr>SimSun</vt:lpstr>
      <vt:lpstr>Wingdings</vt:lpstr>
      <vt:lpstr>Arial</vt:lpstr>
      <vt:lpstr>Sylfaen</vt:lpstr>
      <vt:lpstr>Microsoft YaHei</vt:lpstr>
      <vt:lpstr>Arial Unicode MS</vt:lpstr>
      <vt:lpstr>Simple Light</vt:lpstr>
      <vt:lpstr>Did you know that we are more than half-way towards our next mass extinction event?</vt:lpstr>
      <vt:lpstr>“A mass extinction event, any circumstance that results in the loss of a significant portion of Earth’s living species across a wide geographic area within a relatively short period of geologic time”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Did you know that we are more than half way towards our next mass extinction event?</dc:title>
  <dc:creator/>
  <cp:lastModifiedBy>Monika Radominska</cp:lastModifiedBy>
  <cp:revision>6</cp:revision>
  <dcterms:created xsi:type="dcterms:W3CDTF">2023-05-18T10:06:00Z</dcterms:created>
  <dcterms:modified xsi:type="dcterms:W3CDTF">2023-05-18T16:08:19Z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0A712B23FC2048529ED065DF288C8BFA</vt:lpwstr>
  </property>
  <property fmtid="{D5CDD505-2E9C-101B-9397-08002B2CF9AE}" pid="3" name="KSOProductBuildVer">
    <vt:lpwstr>2057-11.2.0.11537</vt:lpwstr>
  </property>
</Properties>
</file>